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08" r:id="rId35"/>
    <p:sldId id="269" r:id="rId36"/>
    <p:sldId id="268" r:id="rId37"/>
    <p:sldId id="283" r:id="rId38"/>
    <p:sldId id="284" r:id="rId39"/>
    <p:sldId id="285" r:id="rId40"/>
    <p:sldId id="286" r:id="rId41"/>
    <p:sldId id="318" r:id="rId42"/>
    <p:sldId id="287" r:id="rId43"/>
    <p:sldId id="309" r:id="rId44"/>
    <p:sldId id="310" r:id="rId45"/>
    <p:sldId id="312" r:id="rId46"/>
    <p:sldId id="311" r:id="rId47"/>
    <p:sldId id="313" r:id="rId48"/>
    <p:sldId id="314" r:id="rId49"/>
    <p:sldId id="315" r:id="rId50"/>
    <p:sldId id="316" r:id="rId51"/>
    <p:sldId id="317" r:id="rId52"/>
    <p:sldId id="319" r:id="rId53"/>
    <p:sldId id="320" r:id="rId54"/>
    <p:sldId id="321" r:id="rId55"/>
    <p:sldId id="322" r:id="rId56"/>
    <p:sldId id="323" r:id="rId57"/>
    <p:sldId id="324" r:id="rId58"/>
    <p:sldId id="326" r:id="rId59"/>
    <p:sldId id="327" r:id="rId60"/>
    <p:sldId id="328" r:id="rId61"/>
    <p:sldId id="288" r:id="rId62"/>
    <p:sldId id="330" r:id="rId63"/>
    <p:sldId id="331" r:id="rId64"/>
    <p:sldId id="332" r:id="rId65"/>
    <p:sldId id="333" r:id="rId66"/>
    <p:sldId id="338" r:id="rId67"/>
    <p:sldId id="334" r:id="rId68"/>
    <p:sldId id="335" r:id="rId69"/>
    <p:sldId id="336" r:id="rId70"/>
    <p:sldId id="337" r:id="rId71"/>
    <p:sldId id="339" r:id="rId72"/>
    <p:sldId id="340" r:id="rId73"/>
    <p:sldId id="290" r:id="rId74"/>
    <p:sldId id="341" r:id="rId75"/>
    <p:sldId id="291" r:id="rId76"/>
    <p:sldId id="342" r:id="rId77"/>
    <p:sldId id="292" r:id="rId78"/>
    <p:sldId id="34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6722" autoAdjust="0"/>
  </p:normalViewPr>
  <p:slideViewPr>
    <p:cSldViewPr snapToGrid="0">
      <p:cViewPr>
        <p:scale>
          <a:sx n="98" d="100"/>
          <a:sy n="98" d="100"/>
        </p:scale>
        <p:origin x="104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adjust the x mapping, using the </a:t>
            </a:r>
            <a:r>
              <a:rPr lang="en-US" dirty="0" err="1"/>
              <a:t>hjust</a:t>
            </a:r>
            <a:r>
              <a:rPr lang="en-US" dirty="0"/>
              <a:t> argument (which changes the horizontal justification of the text), and add adjust the coordinate system as well as the theme, which determine how the plot looks. We’ll get more into the coordinate and theme functions tomorrow.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1132808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average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avg_enrl</a:t>
            </a:r>
            <a:r>
              <a:rPr lang="en-US" dirty="0"/>
              <a:t> on the y-axis. Then we can reorder the x-axis values by the </a:t>
            </a:r>
            <a:r>
              <a:rPr lang="en-US" dirty="0" err="1"/>
              <a:t>avg_enrl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avg_enrl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average enrollment by locale/urban area. Now we’re going to look at average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3/7/2021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571261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1B51-9658-44C4-A450-A3B55C3E7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F451E-A9EC-4821-B1D9-B6F4E23B29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3E93B-83C6-4183-B8B9-3A62AB363820}"/>
              </a:ext>
            </a:extLst>
          </p:cNvPr>
          <p:cNvSpPr>
            <a:spLocks noGrp="1"/>
          </p:cNvSpPr>
          <p:nvPr>
            <p:ph type="dt" sz="half" idx="10"/>
          </p:nvPr>
        </p:nvSpPr>
        <p:spPr/>
        <p:txBody>
          <a:bodyPr/>
          <a:lstStyle/>
          <a:p>
            <a:fld id="{C9727A96-7105-44AE-B9F0-3BA74D06A54C}" type="datetimeFigureOut">
              <a:rPr lang="en-US" smtClean="0"/>
              <a:t>3/7/2021</a:t>
            </a:fld>
            <a:endParaRPr lang="en-US"/>
          </a:p>
        </p:txBody>
      </p:sp>
      <p:sp>
        <p:nvSpPr>
          <p:cNvPr id="5" name="Footer Placeholder 4">
            <a:extLst>
              <a:ext uri="{FF2B5EF4-FFF2-40B4-BE49-F238E27FC236}">
                <a16:creationId xmlns:a16="http://schemas.microsoft.com/office/drawing/2014/main" id="{BF3923F5-DEDC-42C3-BFCA-5DFB4E027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8975C-482B-4635-977A-AB1A35EEB3E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213496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2EAAB8-6FE7-440F-B802-6C3C99F859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D2B74D-2C8E-4AD9-9100-3AF02ADF32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7E97A-D934-4ED0-8BA2-ADB4F86305BC}"/>
              </a:ext>
            </a:extLst>
          </p:cNvPr>
          <p:cNvSpPr>
            <a:spLocks noGrp="1"/>
          </p:cNvSpPr>
          <p:nvPr>
            <p:ph type="dt" sz="half" idx="10"/>
          </p:nvPr>
        </p:nvSpPr>
        <p:spPr/>
        <p:txBody>
          <a:bodyPr/>
          <a:lstStyle/>
          <a:p>
            <a:fld id="{C9727A96-7105-44AE-B9F0-3BA74D06A54C}" type="datetimeFigureOut">
              <a:rPr lang="en-US" smtClean="0"/>
              <a:t>3/7/2021</a:t>
            </a:fld>
            <a:endParaRPr lang="en-US"/>
          </a:p>
        </p:txBody>
      </p:sp>
      <p:sp>
        <p:nvSpPr>
          <p:cNvPr id="5" name="Footer Placeholder 4">
            <a:extLst>
              <a:ext uri="{FF2B5EF4-FFF2-40B4-BE49-F238E27FC236}">
                <a16:creationId xmlns:a16="http://schemas.microsoft.com/office/drawing/2014/main" id="{EC6FC2D2-2794-4C04-B6BF-46E4E3772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7F7FB-56F6-4EE5-A718-71556CC05C83}"/>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854906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3/7/2021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5605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FD78-B838-41D1-87F2-F6B53A4891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02834E-3E62-49EF-BFEA-5E96F81A8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AF7EA2-AC2A-47ED-9D0F-80DA0C98C255}"/>
              </a:ext>
            </a:extLst>
          </p:cNvPr>
          <p:cNvSpPr>
            <a:spLocks noGrp="1"/>
          </p:cNvSpPr>
          <p:nvPr>
            <p:ph type="dt" sz="half" idx="10"/>
          </p:nvPr>
        </p:nvSpPr>
        <p:spPr/>
        <p:txBody>
          <a:bodyPr/>
          <a:lstStyle/>
          <a:p>
            <a:fld id="{C9727A96-7105-44AE-B9F0-3BA74D06A54C}" type="datetimeFigureOut">
              <a:rPr lang="en-US" smtClean="0"/>
              <a:t>3/7/2021</a:t>
            </a:fld>
            <a:endParaRPr lang="en-US"/>
          </a:p>
        </p:txBody>
      </p:sp>
      <p:sp>
        <p:nvSpPr>
          <p:cNvPr id="5" name="Footer Placeholder 4">
            <a:extLst>
              <a:ext uri="{FF2B5EF4-FFF2-40B4-BE49-F238E27FC236}">
                <a16:creationId xmlns:a16="http://schemas.microsoft.com/office/drawing/2014/main" id="{F70FEC12-E63F-4966-86BB-8CB35F48F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62986-6DE2-46D6-A25A-353B91C640F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64875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1734-197B-40B8-965B-662CA9B4B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D3A34-6C24-4E27-B1F3-38D2DB59A5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A52631-17ED-435A-BB0A-58A7E73CDA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E5091B-7385-4F9B-A1B2-90B0549D6F38}"/>
              </a:ext>
            </a:extLst>
          </p:cNvPr>
          <p:cNvSpPr>
            <a:spLocks noGrp="1"/>
          </p:cNvSpPr>
          <p:nvPr>
            <p:ph type="dt" sz="half" idx="10"/>
          </p:nvPr>
        </p:nvSpPr>
        <p:spPr/>
        <p:txBody>
          <a:bodyPr/>
          <a:lstStyle/>
          <a:p>
            <a:fld id="{C9727A96-7105-44AE-B9F0-3BA74D06A54C}" type="datetimeFigureOut">
              <a:rPr lang="en-US" smtClean="0"/>
              <a:t>3/7/2021</a:t>
            </a:fld>
            <a:endParaRPr lang="en-US"/>
          </a:p>
        </p:txBody>
      </p:sp>
      <p:sp>
        <p:nvSpPr>
          <p:cNvPr id="6" name="Footer Placeholder 5">
            <a:extLst>
              <a:ext uri="{FF2B5EF4-FFF2-40B4-BE49-F238E27FC236}">
                <a16:creationId xmlns:a16="http://schemas.microsoft.com/office/drawing/2014/main" id="{18367C22-B5C2-488B-800F-1F47DC977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95878-05E2-40B2-8FB0-BF7839F7116C}"/>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087229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B3E8-6F7A-4EF4-BD6A-0A1F9D273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09D705-92AA-4840-9E82-22198E0FC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089913-961C-4E3C-B43F-138A3AEBC7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273E4F-DC6C-451C-BDD5-A3CAF8A996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748F0-A8EC-4187-B61F-0E2E4F12C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B307E9-4F41-4CC5-8658-911E0500A5A8}"/>
              </a:ext>
            </a:extLst>
          </p:cNvPr>
          <p:cNvSpPr>
            <a:spLocks noGrp="1"/>
          </p:cNvSpPr>
          <p:nvPr>
            <p:ph type="dt" sz="half" idx="10"/>
          </p:nvPr>
        </p:nvSpPr>
        <p:spPr/>
        <p:txBody>
          <a:bodyPr/>
          <a:lstStyle/>
          <a:p>
            <a:fld id="{C9727A96-7105-44AE-B9F0-3BA74D06A54C}" type="datetimeFigureOut">
              <a:rPr lang="en-US" smtClean="0"/>
              <a:t>3/7/2021</a:t>
            </a:fld>
            <a:endParaRPr lang="en-US"/>
          </a:p>
        </p:txBody>
      </p:sp>
      <p:sp>
        <p:nvSpPr>
          <p:cNvPr id="8" name="Footer Placeholder 7">
            <a:extLst>
              <a:ext uri="{FF2B5EF4-FFF2-40B4-BE49-F238E27FC236}">
                <a16:creationId xmlns:a16="http://schemas.microsoft.com/office/drawing/2014/main" id="{CD46B4DF-8F2F-4EA5-A480-8A0A0C281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EED3A2-CDC0-4CD4-88D6-18BB568C2BA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63779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34FF-E251-4BE4-A3E0-1F53CC7B1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7301EF-117A-4A14-A9DA-0E67041D0B02}"/>
              </a:ext>
            </a:extLst>
          </p:cNvPr>
          <p:cNvSpPr>
            <a:spLocks noGrp="1"/>
          </p:cNvSpPr>
          <p:nvPr>
            <p:ph type="dt" sz="half" idx="10"/>
          </p:nvPr>
        </p:nvSpPr>
        <p:spPr/>
        <p:txBody>
          <a:bodyPr/>
          <a:lstStyle/>
          <a:p>
            <a:fld id="{C9727A96-7105-44AE-B9F0-3BA74D06A54C}" type="datetimeFigureOut">
              <a:rPr lang="en-US" smtClean="0"/>
              <a:t>3/7/2021</a:t>
            </a:fld>
            <a:endParaRPr lang="en-US"/>
          </a:p>
        </p:txBody>
      </p:sp>
      <p:sp>
        <p:nvSpPr>
          <p:cNvPr id="4" name="Footer Placeholder 3">
            <a:extLst>
              <a:ext uri="{FF2B5EF4-FFF2-40B4-BE49-F238E27FC236}">
                <a16:creationId xmlns:a16="http://schemas.microsoft.com/office/drawing/2014/main" id="{A65DF44E-470C-4C1D-ABBD-2044D5A69A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FD287B-69C5-4AF9-881B-3EC69415503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06724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E34E6F-EA7D-4EA8-8663-E2A133826999}"/>
              </a:ext>
            </a:extLst>
          </p:cNvPr>
          <p:cNvSpPr>
            <a:spLocks noGrp="1"/>
          </p:cNvSpPr>
          <p:nvPr>
            <p:ph type="dt" sz="half" idx="10"/>
          </p:nvPr>
        </p:nvSpPr>
        <p:spPr/>
        <p:txBody>
          <a:bodyPr/>
          <a:lstStyle/>
          <a:p>
            <a:fld id="{C9727A96-7105-44AE-B9F0-3BA74D06A54C}" type="datetimeFigureOut">
              <a:rPr lang="en-US" smtClean="0"/>
              <a:t>3/7/2021</a:t>
            </a:fld>
            <a:endParaRPr lang="en-US"/>
          </a:p>
        </p:txBody>
      </p:sp>
      <p:sp>
        <p:nvSpPr>
          <p:cNvPr id="3" name="Footer Placeholder 2">
            <a:extLst>
              <a:ext uri="{FF2B5EF4-FFF2-40B4-BE49-F238E27FC236}">
                <a16:creationId xmlns:a16="http://schemas.microsoft.com/office/drawing/2014/main" id="{C1A611A6-4644-4AA7-9D60-50AA8CC6E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03B52E-1DAF-4DC2-98B5-EAFBC25072E8}"/>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5808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4FF7-478E-423D-9C9D-A20F7E771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01A536-530A-4C25-91A2-83B83AD21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4966F-F411-41CE-BEE3-6591C00D3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6DA1B-0B68-482A-AC01-69D7667CDE79}"/>
              </a:ext>
            </a:extLst>
          </p:cNvPr>
          <p:cNvSpPr>
            <a:spLocks noGrp="1"/>
          </p:cNvSpPr>
          <p:nvPr>
            <p:ph type="dt" sz="half" idx="10"/>
          </p:nvPr>
        </p:nvSpPr>
        <p:spPr/>
        <p:txBody>
          <a:bodyPr/>
          <a:lstStyle/>
          <a:p>
            <a:fld id="{C9727A96-7105-44AE-B9F0-3BA74D06A54C}" type="datetimeFigureOut">
              <a:rPr lang="en-US" smtClean="0"/>
              <a:t>3/7/2021</a:t>
            </a:fld>
            <a:endParaRPr lang="en-US"/>
          </a:p>
        </p:txBody>
      </p:sp>
      <p:sp>
        <p:nvSpPr>
          <p:cNvPr id="6" name="Footer Placeholder 5">
            <a:extLst>
              <a:ext uri="{FF2B5EF4-FFF2-40B4-BE49-F238E27FC236}">
                <a16:creationId xmlns:a16="http://schemas.microsoft.com/office/drawing/2014/main" id="{5C211D42-4508-412D-A070-E19CE25A6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77308-1E33-494F-B33F-A778B8A1E40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17728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CC30-BF84-4821-B0E1-84DDF87AAB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DAE43A-4447-4370-B95F-AB13BCA80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25CDD-89FF-4DD3-9F30-C04552DE3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CA96A-5AF1-454F-B7B4-CEF616B6036C}"/>
              </a:ext>
            </a:extLst>
          </p:cNvPr>
          <p:cNvSpPr>
            <a:spLocks noGrp="1"/>
          </p:cNvSpPr>
          <p:nvPr>
            <p:ph type="dt" sz="half" idx="10"/>
          </p:nvPr>
        </p:nvSpPr>
        <p:spPr/>
        <p:txBody>
          <a:bodyPr/>
          <a:lstStyle/>
          <a:p>
            <a:fld id="{C9727A96-7105-44AE-B9F0-3BA74D06A54C}" type="datetimeFigureOut">
              <a:rPr lang="en-US" smtClean="0"/>
              <a:t>3/7/2021</a:t>
            </a:fld>
            <a:endParaRPr lang="en-US"/>
          </a:p>
        </p:txBody>
      </p:sp>
      <p:sp>
        <p:nvSpPr>
          <p:cNvPr id="6" name="Footer Placeholder 5">
            <a:extLst>
              <a:ext uri="{FF2B5EF4-FFF2-40B4-BE49-F238E27FC236}">
                <a16:creationId xmlns:a16="http://schemas.microsoft.com/office/drawing/2014/main" id="{AD61B755-CBDA-4DD9-9CFD-14961E67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FFD8E-FC69-4DC3-9203-63BED0A5396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84030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34EBB-B23B-478B-AC3D-DEDFE4A255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F9B55E-522C-4657-9569-162996CA0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949DE-BD03-4444-8654-C5FDD32822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27A96-7105-44AE-B9F0-3BA74D06A54C}" type="datetimeFigureOut">
              <a:rPr lang="en-US" smtClean="0"/>
              <a:t>3/7/2021</a:t>
            </a:fld>
            <a:endParaRPr lang="en-US"/>
          </a:p>
        </p:txBody>
      </p:sp>
      <p:sp>
        <p:nvSpPr>
          <p:cNvPr id="5" name="Footer Placeholder 4">
            <a:extLst>
              <a:ext uri="{FF2B5EF4-FFF2-40B4-BE49-F238E27FC236}">
                <a16:creationId xmlns:a16="http://schemas.microsoft.com/office/drawing/2014/main" id="{D4A7CD47-D3A0-40D0-854E-11389E681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DFD0F3-F1BF-4B64-B1FC-E3F6AF1133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4A55A-18D4-410A-9B8A-4F15794384AB}" type="slidenum">
              <a:rPr lang="en-US" smtClean="0"/>
              <a:t>‹#›</a:t>
            </a:fld>
            <a:endParaRPr lang="en-US"/>
          </a:p>
        </p:txBody>
      </p:sp>
    </p:spTree>
    <p:extLst>
      <p:ext uri="{BB962C8B-B14F-4D97-AF65-F5344CB8AC3E}">
        <p14:creationId xmlns:p14="http://schemas.microsoft.com/office/powerpoint/2010/main" val="2777837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12,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9532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08295" y="1825625"/>
            <a:ext cx="6175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pPr marL="0" indent="0">
              <a:buNone/>
            </a:pPr>
            <a:endParaRPr lang="en-US" dirty="0"/>
          </a:p>
        </p:txBody>
      </p:sp>
      <p:sp>
        <p:nvSpPr>
          <p:cNvPr id="73"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78" name="Isosceles Triangle 7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a:t>The basis of ggplot2</a:t>
            </a:r>
          </a:p>
          <a:p>
            <a:r>
              <a:rPr lang="en-US"/>
              <a:t>Build plots in layers:</a:t>
            </a:r>
          </a:p>
          <a:p>
            <a:pPr lvl="1"/>
            <a:r>
              <a:rPr lang="en-US"/>
              <a:t>Data to be visualized</a:t>
            </a:r>
          </a:p>
          <a:p>
            <a:pPr lvl="1"/>
            <a:r>
              <a:rPr lang="en-US">
                <a:highlight>
                  <a:srgbClr val="FFFF00"/>
                </a:highlight>
              </a:rPr>
              <a:t>Aes</a:t>
            </a:r>
            <a:r>
              <a:rPr lang="en-US"/>
              <a:t>thetic mappings</a:t>
            </a:r>
          </a:p>
          <a:p>
            <a:pPr lvl="1"/>
            <a:r>
              <a:rPr lang="en-US">
                <a:highlight>
                  <a:srgbClr val="FFFF00"/>
                </a:highlight>
              </a:rPr>
              <a:t>Geom</a:t>
            </a:r>
            <a:r>
              <a:rPr lang="en-US"/>
              <a:t>etric objects </a:t>
            </a:r>
          </a:p>
          <a:p>
            <a:pPr lvl="1"/>
            <a:r>
              <a:rPr lang="en-US">
                <a:highlight>
                  <a:srgbClr val="FFFF00"/>
                </a:highlight>
              </a:rPr>
              <a:t>Stat</a:t>
            </a:r>
            <a:r>
              <a:rPr lang="en-US"/>
              <a:t>istical transformations</a:t>
            </a:r>
          </a:p>
          <a:p>
            <a:pPr lvl="1"/>
            <a:r>
              <a:rPr lang="en-US">
                <a:highlight>
                  <a:srgbClr val="FFFF00"/>
                </a:highlight>
              </a:rPr>
              <a:t>Coord</a:t>
            </a:r>
            <a:r>
              <a:rPr lang="en-US"/>
              <a:t>inates</a:t>
            </a:r>
          </a:p>
          <a:p>
            <a:pPr lvl="1"/>
            <a:r>
              <a:rPr lang="en-US">
                <a:highlight>
                  <a:srgbClr val="FFFF00"/>
                </a:highlight>
              </a:rPr>
              <a:t>Scale</a:t>
            </a:r>
            <a:r>
              <a:rPr lang="en-US"/>
              <a:t>s </a:t>
            </a:r>
          </a:p>
          <a:p>
            <a:pPr lvl="1"/>
            <a:r>
              <a:rPr lang="en-US">
                <a:highlight>
                  <a:srgbClr val="FFFF00"/>
                </a:highlight>
              </a:rPr>
              <a:t>Facet</a:t>
            </a:r>
            <a:r>
              <a:rPr lang="en-US"/>
              <a:t>s</a:t>
            </a: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643467"/>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644652"/>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644652"/>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3467" y="321734"/>
            <a:ext cx="10905066" cy="1135737"/>
          </a:xfrm>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3468" y="1782981"/>
            <a:ext cx="6842935" cy="4393982"/>
          </a:xfrm>
        </p:spPr>
        <p:txBody>
          <a:bodyPr>
            <a:normAutofit/>
          </a:bodyPr>
          <a:lstStyle/>
          <a:p>
            <a:r>
              <a:rPr lang="en-US" sz="2400" dirty="0"/>
              <a:t>Jenn Schilling</a:t>
            </a:r>
          </a:p>
          <a:p>
            <a:r>
              <a:rPr lang="en-US" sz="2400" dirty="0"/>
              <a:t>Senior Data Analyst, University Analytics &amp; Institutional Research, University of Arizona</a:t>
            </a:r>
          </a:p>
          <a:p>
            <a:r>
              <a:rPr lang="en-US" sz="2400" dirty="0"/>
              <a:t>Adjunct Faculty, System Design Thinking, College for Creative Studies</a:t>
            </a:r>
          </a:p>
          <a:p>
            <a:endParaRPr lang="en-US" sz="2400" dirty="0"/>
          </a:p>
        </p:txBody>
      </p:sp>
      <p:sp>
        <p:nvSpPr>
          <p:cNvPr id="73" name="Rectangle 7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7484023" y="1623862"/>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782763"/>
            <a:ext cx="6567961"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2433126" y="2872424"/>
            <a:ext cx="7325747" cy="225774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2566495" y="2986740"/>
            <a:ext cx="7059010" cy="2029108"/>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2571258" y="2953398"/>
            <a:ext cx="7049484" cy="2095792"/>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1494008" y="1782763"/>
            <a:ext cx="9203984"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1696180" y="1825625"/>
            <a:ext cx="8799640" cy="4351338"/>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4" y="1825625"/>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2585547" y="3015319"/>
            <a:ext cx="7020905" cy="197195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1582164" y="1825625"/>
            <a:ext cx="9027672" cy="4351338"/>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Why is data visualization important? </a:t>
            </a:r>
          </a:p>
          <a:p>
            <a:r>
              <a:rPr lang="en-US" sz="2400" dirty="0"/>
              <a:t>Best practices in data visualization </a:t>
            </a:r>
          </a:p>
          <a:p>
            <a:r>
              <a:rPr lang="en-US" sz="2400" dirty="0"/>
              <a:t>Data visualization in R </a:t>
            </a:r>
          </a:p>
          <a:p>
            <a:r>
              <a:rPr lang="en-US" sz="2400" dirty="0"/>
              <a:t>R setup </a:t>
            </a:r>
          </a:p>
          <a:p>
            <a:r>
              <a:rPr lang="en-US" sz="2400" dirty="0"/>
              <a:t>How to make a scatterplot in R </a:t>
            </a:r>
          </a:p>
          <a:p>
            <a:r>
              <a:rPr lang="en-US" sz="2400" dirty="0"/>
              <a:t>How to make a line graph in R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1548520" y="1825625"/>
            <a:ext cx="9094959" cy="4351338"/>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1547974" y="1825625"/>
            <a:ext cx="9096051" cy="4351338"/>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1644155" y="1825625"/>
            <a:ext cx="8903689" cy="4351338"/>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1472321" y="1825625"/>
            <a:ext cx="9247358" cy="4351338"/>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C001C528-0E06-438D-BA02-401FFE5E06B8}"/>
              </a:ext>
            </a:extLst>
          </p:cNvPr>
          <p:cNvPicPr>
            <a:picLocks noGrp="1" noChangeAspect="1"/>
          </p:cNvPicPr>
          <p:nvPr>
            <p:ph idx="1"/>
          </p:nvPr>
        </p:nvPicPr>
        <p:blipFill rotWithShape="1">
          <a:blip r:embed="rId3"/>
          <a:srcRect b="188"/>
          <a:stretch/>
        </p:blipFill>
        <p:spPr>
          <a:xfrm>
            <a:off x="1624646" y="1825625"/>
            <a:ext cx="8942707" cy="4343163"/>
          </a:xfrm>
          <a:prstGeom prst="rect">
            <a:avLst/>
          </a:prstGeom>
        </p:spPr>
      </p:pic>
    </p:spTree>
    <p:extLst>
      <p:ext uri="{BB962C8B-B14F-4D97-AF65-F5344CB8AC3E}">
        <p14:creationId xmlns:p14="http://schemas.microsoft.com/office/powerpoint/2010/main" val="3134680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212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8942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13,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3607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Recap of previous session </a:t>
            </a:r>
          </a:p>
          <a:p>
            <a:r>
              <a:rPr lang="en-US" sz="2400" dirty="0"/>
              <a:t>How to make a bar graph in R </a:t>
            </a:r>
          </a:p>
          <a:p>
            <a:r>
              <a:rPr lang="en-US" sz="2400" dirty="0"/>
              <a:t>Adding and changing titles and labels in R </a:t>
            </a:r>
          </a:p>
          <a:p>
            <a:r>
              <a:rPr lang="en-US" sz="2400" dirty="0"/>
              <a:t>Formatting options for plots in R</a:t>
            </a:r>
          </a:p>
          <a:p>
            <a:r>
              <a:rPr lang="en-US" sz="2400" dirty="0"/>
              <a:t>How to save a plot in R </a:t>
            </a:r>
          </a:p>
          <a:p>
            <a:r>
              <a:rPr lang="en-US" sz="2400" dirty="0"/>
              <a:t>Where to go from here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05622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6154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63841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782763"/>
            <a:ext cx="6279325"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7459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1468728" y="1782763"/>
            <a:ext cx="9254545"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68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1588614" y="1825625"/>
            <a:ext cx="9014771" cy="4351338"/>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1534408" y="1825625"/>
            <a:ext cx="9123183" cy="4351338"/>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1487425" y="1825625"/>
            <a:ext cx="9217150" cy="4351338"/>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4A4D8DC7-65A4-47FA-BE7F-D7A2FCC92C7A}"/>
              </a:ext>
            </a:extLst>
          </p:cNvPr>
          <p:cNvPicPr>
            <a:picLocks noGrp="1" noChangeAspect="1"/>
          </p:cNvPicPr>
          <p:nvPr>
            <p:ph idx="1"/>
          </p:nvPr>
        </p:nvPicPr>
        <p:blipFill>
          <a:blip r:embed="rId3"/>
          <a:stretch>
            <a:fillRect/>
          </a:stretch>
        </p:blipFill>
        <p:spPr>
          <a:xfrm>
            <a:off x="838200" y="2402563"/>
            <a:ext cx="10515600" cy="3197462"/>
          </a:xfrm>
          <a:prstGeom prst="rect">
            <a:avLst/>
          </a:prstGeom>
        </p:spPr>
      </p:pic>
    </p:spTree>
    <p:extLst>
      <p:ext uri="{BB962C8B-B14F-4D97-AF65-F5344CB8AC3E}">
        <p14:creationId xmlns:p14="http://schemas.microsoft.com/office/powerpoint/2010/main" val="281037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a:extLst>
              <a:ext uri="{FF2B5EF4-FFF2-40B4-BE49-F238E27FC236}">
                <a16:creationId xmlns:a16="http://schemas.microsoft.com/office/drawing/2014/main" id="{358D6B87-DA50-453C-A557-CC729746C578}"/>
              </a:ext>
            </a:extLst>
          </p:cNvPr>
          <p:cNvPicPr>
            <a:picLocks noGrp="1" noChangeAspect="1"/>
          </p:cNvPicPr>
          <p:nvPr>
            <p:ph idx="1"/>
          </p:nvPr>
        </p:nvPicPr>
        <p:blipFill>
          <a:blip r:embed="rId3"/>
          <a:stretch>
            <a:fillRect/>
          </a:stretch>
        </p:blipFill>
        <p:spPr>
          <a:xfrm>
            <a:off x="1578234" y="1825625"/>
            <a:ext cx="9035532" cy="4351338"/>
          </a:xfrm>
          <a:prstGeom prst="rect">
            <a:avLst/>
          </a:prstGeom>
        </p:spPr>
      </p:pic>
    </p:spTree>
    <p:extLst>
      <p:ext uri="{BB962C8B-B14F-4D97-AF65-F5344CB8AC3E}">
        <p14:creationId xmlns:p14="http://schemas.microsoft.com/office/powerpoint/2010/main" val="2137391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a:xfrm>
            <a:off x="643467" y="321734"/>
            <a:ext cx="10905066" cy="1135737"/>
          </a:xfrm>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a:xfrm>
            <a:off x="643467" y="1782981"/>
            <a:ext cx="10905066" cy="4393982"/>
          </a:xfrm>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1717541" y="1825625"/>
            <a:ext cx="8756917" cy="4351338"/>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1741657" y="1825625"/>
            <a:ext cx="8708685" cy="4351338"/>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1656542" y="1825625"/>
            <a:ext cx="8878916" cy="4351338"/>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1513725" y="1825625"/>
            <a:ext cx="9164549" cy="4351338"/>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B711CA34-7254-4734-B3AE-8D86780618AD}"/>
              </a:ext>
            </a:extLst>
          </p:cNvPr>
          <p:cNvPicPr>
            <a:picLocks noGrp="1" noChangeAspect="1"/>
          </p:cNvPicPr>
          <p:nvPr>
            <p:ph idx="1"/>
          </p:nvPr>
        </p:nvPicPr>
        <p:blipFill>
          <a:blip r:embed="rId3"/>
          <a:stretch>
            <a:fillRect/>
          </a:stretch>
        </p:blipFill>
        <p:spPr>
          <a:xfrm>
            <a:off x="4488045" y="1825625"/>
            <a:ext cx="3215910" cy="4351338"/>
          </a:xfrm>
          <a:prstGeom prst="rect">
            <a:avLst/>
          </a:prstGeom>
        </p:spPr>
      </p:pic>
    </p:spTree>
    <p:extLst>
      <p:ext uri="{BB962C8B-B14F-4D97-AF65-F5344CB8AC3E}">
        <p14:creationId xmlns:p14="http://schemas.microsoft.com/office/powerpoint/2010/main" val="467891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F15A3210-75E5-4310-91D4-6545715D3656}"/>
              </a:ext>
            </a:extLst>
          </p:cNvPr>
          <p:cNvPicPr>
            <a:picLocks noGrp="1" noChangeAspect="1"/>
          </p:cNvPicPr>
          <p:nvPr>
            <p:ph idx="1"/>
          </p:nvPr>
        </p:nvPicPr>
        <p:blipFill>
          <a:blip r:embed="rId3"/>
          <a:stretch>
            <a:fillRect/>
          </a:stretch>
        </p:blipFill>
        <p:spPr>
          <a:xfrm>
            <a:off x="1508447" y="1825625"/>
            <a:ext cx="9175106" cy="4351338"/>
          </a:xfrm>
          <a:prstGeom prst="rect">
            <a:avLst/>
          </a:prstGeom>
        </p:spPr>
      </p:pic>
    </p:spTree>
    <p:extLst>
      <p:ext uri="{BB962C8B-B14F-4D97-AF65-F5344CB8AC3E}">
        <p14:creationId xmlns:p14="http://schemas.microsoft.com/office/powerpoint/2010/main" val="3780385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C975B4A-E7DB-4138-8552-CAEEE40073FA}"/>
              </a:ext>
            </a:extLst>
          </p:cNvPr>
          <p:cNvPicPr>
            <a:picLocks noGrp="1" noChangeAspect="1"/>
          </p:cNvPicPr>
          <p:nvPr>
            <p:ph idx="1"/>
          </p:nvPr>
        </p:nvPicPr>
        <p:blipFill>
          <a:blip r:embed="rId3"/>
          <a:stretch>
            <a:fillRect/>
          </a:stretch>
        </p:blipFill>
        <p:spPr>
          <a:xfrm>
            <a:off x="1527095" y="1825625"/>
            <a:ext cx="9137809" cy="4351338"/>
          </a:xfrm>
          <a:prstGeom prst="rect">
            <a:avLst/>
          </a:prstGeom>
        </p:spPr>
      </p:pic>
    </p:spTree>
    <p:extLst>
      <p:ext uri="{BB962C8B-B14F-4D97-AF65-F5344CB8AC3E}">
        <p14:creationId xmlns:p14="http://schemas.microsoft.com/office/powerpoint/2010/main" val="3658296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196E9C8E-9414-4F8C-86E7-191E2092579F}"/>
              </a:ext>
            </a:extLst>
          </p:cNvPr>
          <p:cNvPicPr>
            <a:picLocks noGrp="1" noChangeAspect="1"/>
          </p:cNvPicPr>
          <p:nvPr>
            <p:ph idx="1"/>
          </p:nvPr>
        </p:nvPicPr>
        <p:blipFill>
          <a:blip r:embed="rId3"/>
          <a:stretch>
            <a:fillRect/>
          </a:stretch>
        </p:blipFill>
        <p:spPr>
          <a:xfrm>
            <a:off x="1456432" y="1825625"/>
            <a:ext cx="9279135" cy="4351338"/>
          </a:xfrm>
          <a:prstGeom prst="rect">
            <a:avLst/>
          </a:prstGeom>
        </p:spPr>
      </p:pic>
    </p:spTree>
    <p:extLst>
      <p:ext uri="{BB962C8B-B14F-4D97-AF65-F5344CB8AC3E}">
        <p14:creationId xmlns:p14="http://schemas.microsoft.com/office/powerpoint/2010/main" val="651535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3C24B096-AFA9-419C-A8EB-1E982BE17060}"/>
              </a:ext>
            </a:extLst>
          </p:cNvPr>
          <p:cNvPicPr>
            <a:picLocks noGrp="1" noChangeAspect="1"/>
          </p:cNvPicPr>
          <p:nvPr>
            <p:ph idx="1"/>
          </p:nvPr>
        </p:nvPicPr>
        <p:blipFill>
          <a:blip r:embed="rId3"/>
          <a:stretch>
            <a:fillRect/>
          </a:stretch>
        </p:blipFill>
        <p:spPr>
          <a:xfrm>
            <a:off x="1495493" y="1825625"/>
            <a:ext cx="9201013" cy="4351338"/>
          </a:xfrm>
          <a:prstGeom prst="rect">
            <a:avLst/>
          </a:prstGeom>
        </p:spPr>
      </p:pic>
    </p:spTree>
    <p:extLst>
      <p:ext uri="{BB962C8B-B14F-4D97-AF65-F5344CB8AC3E}">
        <p14:creationId xmlns:p14="http://schemas.microsoft.com/office/powerpoint/2010/main" val="312621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39" y="1825625"/>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1567720" y="1782763"/>
            <a:ext cx="9056561"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709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1559821" y="1825625"/>
            <a:ext cx="9072357" cy="4351338"/>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1540216" y="1825625"/>
            <a:ext cx="9111567" cy="4351338"/>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1568912" y="1825625"/>
            <a:ext cx="9054176" cy="4351338"/>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1469613" y="1825625"/>
            <a:ext cx="9252773" cy="4351338"/>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1529819" y="1825625"/>
            <a:ext cx="9132362" cy="4351338"/>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1555081" y="1825625"/>
            <a:ext cx="9081838" cy="4351338"/>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1581487" y="1825625"/>
            <a:ext cx="9029026" cy="4351338"/>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54A0DD3-88CE-4B95-AD8D-C843F9B7D4D8}"/>
              </a:ext>
            </a:extLst>
          </p:cNvPr>
          <p:cNvPicPr>
            <a:picLocks noGrp="1" noChangeAspect="1"/>
          </p:cNvPicPr>
          <p:nvPr>
            <p:ph idx="1"/>
          </p:nvPr>
        </p:nvPicPr>
        <p:blipFill>
          <a:blip r:embed="rId3"/>
          <a:stretch>
            <a:fillRect/>
          </a:stretch>
        </p:blipFill>
        <p:spPr>
          <a:xfrm>
            <a:off x="1539182" y="1825625"/>
            <a:ext cx="9113636" cy="4351338"/>
          </a:xfrm>
          <a:prstGeom prst="rect">
            <a:avLst/>
          </a:prstGeom>
        </p:spPr>
      </p:pic>
    </p:spTree>
    <p:extLst>
      <p:ext uri="{BB962C8B-B14F-4D97-AF65-F5344CB8AC3E}">
        <p14:creationId xmlns:p14="http://schemas.microsoft.com/office/powerpoint/2010/main" val="422431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grpSp>
        <p:nvGrpSpPr>
          <p:cNvPr id="2060"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8413" y="1321553"/>
            <a:ext cx="8475173" cy="5341985"/>
          </a:xfrm>
          <a:prstGeom prst="rect">
            <a:avLst/>
          </a:prstGeom>
          <a:noFill/>
          <a:extLst>
            <a:ext uri="{909E8E84-426E-40DD-AFC4-6F175D3DCCD1}">
              <a14:hiddenFill xmlns:a14="http://schemas.microsoft.com/office/drawing/2010/main">
                <a:solidFill>
                  <a:srgbClr val="FFFFFF"/>
                </a:solidFill>
              </a14:hiddenFill>
            </a:ext>
          </a:extLst>
        </p:spPr>
      </p:pic>
      <p:grpSp>
        <p:nvGrpSpPr>
          <p:cNvPr id="2062" name="Group 7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0" name="Rectangle 7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8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AAE188ED-A7EE-40E6-8602-1ADEE615A301}"/>
              </a:ext>
            </a:extLst>
          </p:cNvPr>
          <p:cNvPicPr>
            <a:picLocks noGrp="1" noChangeAspect="1"/>
          </p:cNvPicPr>
          <p:nvPr>
            <p:ph idx="1"/>
          </p:nvPr>
        </p:nvPicPr>
        <p:blipFill>
          <a:blip r:embed="rId3"/>
          <a:stretch>
            <a:fillRect/>
          </a:stretch>
        </p:blipFill>
        <p:spPr>
          <a:xfrm>
            <a:off x="1538896" y="1825625"/>
            <a:ext cx="9114207" cy="4351338"/>
          </a:xfrm>
          <a:prstGeom prst="rect">
            <a:avLst/>
          </a:prstGeom>
        </p:spPr>
      </p:pic>
    </p:spTree>
    <p:extLst>
      <p:ext uri="{BB962C8B-B14F-4D97-AF65-F5344CB8AC3E}">
        <p14:creationId xmlns:p14="http://schemas.microsoft.com/office/powerpoint/2010/main" val="2860997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E519A4F-86D4-455A-9B7F-E9D17299EC79}"/>
              </a:ext>
            </a:extLst>
          </p:cNvPr>
          <p:cNvPicPr>
            <a:picLocks noGrp="1" noChangeAspect="1"/>
          </p:cNvPicPr>
          <p:nvPr>
            <p:ph idx="1"/>
          </p:nvPr>
        </p:nvPicPr>
        <p:blipFill>
          <a:blip r:embed="rId3"/>
          <a:stretch>
            <a:fillRect/>
          </a:stretch>
        </p:blipFill>
        <p:spPr>
          <a:xfrm>
            <a:off x="1528011" y="1825625"/>
            <a:ext cx="9135978" cy="4351338"/>
          </a:xfrm>
          <a:prstGeom prst="rect">
            <a:avLst/>
          </a:prstGeom>
        </p:spPr>
      </p:pic>
    </p:spTree>
    <p:extLst>
      <p:ext uri="{BB962C8B-B14F-4D97-AF65-F5344CB8AC3E}">
        <p14:creationId xmlns:p14="http://schemas.microsoft.com/office/powerpoint/2010/main" val="1718047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19A2E05-177D-4476-AE10-2CE70AD92EE7}"/>
              </a:ext>
            </a:extLst>
          </p:cNvPr>
          <p:cNvPicPr>
            <a:picLocks noGrp="1" noChangeAspect="1"/>
          </p:cNvPicPr>
          <p:nvPr>
            <p:ph idx="1"/>
          </p:nvPr>
        </p:nvPicPr>
        <p:blipFill>
          <a:blip r:embed="rId3"/>
          <a:stretch>
            <a:fillRect/>
          </a:stretch>
        </p:blipFill>
        <p:spPr>
          <a:xfrm>
            <a:off x="1511774" y="1825625"/>
            <a:ext cx="9168452" cy="4351338"/>
          </a:xfrm>
          <a:prstGeom prst="rect">
            <a:avLst/>
          </a:prstGeom>
        </p:spPr>
      </p:pic>
    </p:spTree>
    <p:extLst>
      <p:ext uri="{BB962C8B-B14F-4D97-AF65-F5344CB8AC3E}">
        <p14:creationId xmlns:p14="http://schemas.microsoft.com/office/powerpoint/2010/main" val="2817875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4" name="Content Placeholder 3">
            <a:extLst>
              <a:ext uri="{FF2B5EF4-FFF2-40B4-BE49-F238E27FC236}">
                <a16:creationId xmlns:a16="http://schemas.microsoft.com/office/drawing/2014/main" id="{F785AEB4-F4FF-498F-9B45-F1F2F20AF1C3}"/>
              </a:ext>
            </a:extLst>
          </p:cNvPr>
          <p:cNvPicPr>
            <a:picLocks noGrp="1" noChangeAspect="1"/>
          </p:cNvPicPr>
          <p:nvPr>
            <p:ph idx="1"/>
          </p:nvPr>
        </p:nvPicPr>
        <p:blipFill>
          <a:blip r:embed="rId3"/>
          <a:stretch>
            <a:fillRect/>
          </a:stretch>
        </p:blipFill>
        <p:spPr>
          <a:xfrm>
            <a:off x="1253035" y="1779205"/>
            <a:ext cx="9685931" cy="4195956"/>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81391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Graphical user interface, application, table, Excel&#10;&#10;Description automatically generated">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929" y="1825625"/>
            <a:ext cx="6962141" cy="4351338"/>
          </a:xfrm>
        </p:spPr>
      </p:pic>
    </p:spTree>
    <p:extLst>
      <p:ext uri="{BB962C8B-B14F-4D97-AF65-F5344CB8AC3E}">
        <p14:creationId xmlns:p14="http://schemas.microsoft.com/office/powerpoint/2010/main" val="2296134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dirty="0">
                <a:hlinkClick r:id="rId3"/>
              </a:rPr>
              <a:t>ggplot2: Elegant Graphics for Data Analysis by  Hadley Wickham</a:t>
            </a:r>
            <a:endParaRPr lang="en-US" dirty="0"/>
          </a:p>
          <a:p>
            <a:pPr lvl="1"/>
            <a:r>
              <a:rPr lang="en-US" dirty="0">
                <a:hlinkClick r:id="rId4"/>
              </a:rPr>
              <a:t>Data Visualization Chapter in R for Data Science by Hadley Wickham &amp; Garrett </a:t>
            </a:r>
            <a:r>
              <a:rPr lang="en-US" dirty="0" err="1">
                <a:hlinkClick r:id="rId4"/>
              </a:rPr>
              <a:t>Grolemund</a:t>
            </a:r>
            <a:endParaRPr lang="en-US" dirty="0"/>
          </a:p>
          <a:p>
            <a:pPr lvl="1"/>
            <a:r>
              <a:rPr lang="en-US" dirty="0">
                <a:hlinkClick r:id="rId5"/>
              </a:rPr>
              <a:t>ggplot2 Reference Guide </a:t>
            </a:r>
            <a:endParaRPr lang="en-US" dirty="0"/>
          </a:p>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30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2398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3087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1884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3411217" y="1825625"/>
            <a:ext cx="5369566" cy="4351338"/>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5117</Words>
  <Application>Microsoft Office PowerPoint</Application>
  <PresentationFormat>Widescreen</PresentationFormat>
  <Paragraphs>434</Paragraphs>
  <Slides>78</Slides>
  <Notes>68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63</cp:revision>
  <dcterms:created xsi:type="dcterms:W3CDTF">2021-03-06T21:07:36Z</dcterms:created>
  <dcterms:modified xsi:type="dcterms:W3CDTF">2021-03-08T00:44:24Z</dcterms:modified>
</cp:coreProperties>
</file>